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p:scale>
          <a:sx n="100" d="100"/>
          <a:sy n="100" d="100"/>
        </p:scale>
        <p:origin x="259" y="-42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8/22/2017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2017symposium" TargetMode="External"/><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vtrans.vermont.gov/planning/research/2017symposium" TargetMode="External"/><Relationship Id="rId7" Type="http://schemas.openxmlformats.org/officeDocument/2006/relationships/image" Target="../media/image2.png"/><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367193695"/>
              </p:ext>
            </p:extLst>
          </p:nvPr>
        </p:nvGraphicFramePr>
        <p:xfrm>
          <a:off x="393538" y="420078"/>
          <a:ext cx="6872287" cy="9541115"/>
        </p:xfrm>
        <a:graphic>
          <a:graphicData uri="http://schemas.openxmlformats.org/drawingml/2006/table">
            <a:tbl>
              <a:tblPr firstRow="1" bandRow="1">
                <a:tableStyleId>{2D5ABB26-0587-4C30-8999-92F81FD0307C}</a:tableStyleId>
              </a:tblPr>
              <a:tblGrid>
                <a:gridCol w="2113442">
                  <a:extLst>
                    <a:ext uri="{9D8B030D-6E8A-4147-A177-3AD203B41FA5}">
                      <a16:colId xmlns:a16="http://schemas.microsoft.com/office/drawing/2014/main" val="20000"/>
                    </a:ext>
                  </a:extLst>
                </a:gridCol>
                <a:gridCol w="4758845">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baseline="0" dirty="0" smtClean="0">
                          <a:solidFill>
                            <a:srgbClr val="231F20"/>
                          </a:solidFill>
                          <a:latin typeface="Franklin Gothic Medium" panose="020B0603020102020204" pitchFamily="34" charset="0"/>
                          <a:cs typeface="Calibri"/>
                        </a:rPr>
                        <a:t>Automated Speed Enforcement in Vermont</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1000" b="1" i="0" spc="-15" dirty="0" smtClean="0">
                          <a:solidFill>
                            <a:srgbClr val="231F20"/>
                          </a:solidFill>
                          <a:latin typeface="Palatino Linotype" panose="02040502050505030304" pitchFamily="18" charset="0"/>
                          <a:cs typeface="Times New Roman"/>
                        </a:rPr>
                        <a:t>Automated</a:t>
                      </a:r>
                      <a:r>
                        <a:rPr lang="en-US" sz="1000" b="1" i="0" spc="-15" baseline="0" dirty="0" smtClean="0">
                          <a:solidFill>
                            <a:srgbClr val="231F20"/>
                          </a:solidFill>
                          <a:latin typeface="Palatino Linotype" panose="02040502050505030304" pitchFamily="18" charset="0"/>
                          <a:cs typeface="Times New Roman"/>
                        </a:rPr>
                        <a:t> Speed Enforcement </a:t>
                      </a:r>
                    </a:p>
                    <a:p>
                      <a:pPr marL="151765" marR="153670">
                        <a:lnSpc>
                          <a:spcPct val="104200"/>
                        </a:lnSpc>
                        <a:spcBef>
                          <a:spcPts val="259"/>
                        </a:spcBef>
                      </a:pPr>
                      <a:endParaRPr sz="1000" b="1" i="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January 2017-</a:t>
                      </a:r>
                      <a:r>
                        <a:rPr lang="en-US" sz="850" spc="-10" baseline="0" dirty="0" smtClean="0">
                          <a:solidFill>
                            <a:srgbClr val="231F20"/>
                          </a:solidFill>
                          <a:latin typeface="Palatino Linotype" panose="02040502050505030304" pitchFamily="18" charset="0"/>
                          <a:cs typeface="Calibri"/>
                        </a:rPr>
                        <a:t> January 2019</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smtClean="0">
                          <a:solidFill>
                            <a:srgbClr val="231F20"/>
                          </a:solidFill>
                          <a:latin typeface="Franklin Gothic Book" panose="020B0503020102020204" pitchFamily="34" charset="0"/>
                          <a:cs typeface="Calibri"/>
                        </a:rPr>
                        <a:t>PRINCIPA</a:t>
                      </a:r>
                      <a:r>
                        <a:rPr lang="en-US" sz="1000" b="1" spc="15" dirty="0" smtClean="0">
                          <a:solidFill>
                            <a:srgbClr val="231F20"/>
                          </a:solidFill>
                          <a:latin typeface="Franklin Gothic Book" panose="020B0503020102020204" pitchFamily="34" charset="0"/>
                          <a:cs typeface="Calibri"/>
                        </a:rPr>
                        <a:t>L</a:t>
                      </a:r>
                      <a:r>
                        <a:rPr lang="en-US" sz="1000" b="1" spc="15" baseline="0" dirty="0" smtClean="0">
                          <a:solidFill>
                            <a:srgbClr val="231F20"/>
                          </a:solidFill>
                          <a:latin typeface="Franklin Gothic Book" panose="020B0503020102020204" pitchFamily="34" charset="0"/>
                          <a:cs typeface="Calibri"/>
                        </a:rPr>
                        <a:t> </a:t>
                      </a:r>
                      <a:r>
                        <a:rPr lang="en-US" sz="1000" b="1" spc="15" dirty="0" smtClean="0">
                          <a:solidFill>
                            <a:srgbClr val="231F20"/>
                          </a:solidFill>
                          <a:latin typeface="Franklin Gothic Book" panose="020B0503020102020204" pitchFamily="34" charset="0"/>
                          <a:cs typeface="Calibri"/>
                        </a:rPr>
                        <a:t>CHAMPION</a:t>
                      </a:r>
                      <a:endParaRPr sz="1000" dirty="0" smtClean="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Mario</a:t>
                      </a:r>
                      <a:r>
                        <a:rPr lang="en-US" sz="800" spc="-20" baseline="0" dirty="0" smtClean="0">
                          <a:solidFill>
                            <a:srgbClr val="231F20"/>
                          </a:solidFill>
                          <a:latin typeface="Palatino Linotype" panose="02040502050505030304" pitchFamily="18" charset="0"/>
                          <a:cs typeface="Calibri"/>
                        </a:rPr>
                        <a:t> Dupigny-Giroux</a:t>
                      </a:r>
                      <a:r>
                        <a:rPr lang="en-US" sz="800" spc="-20" dirty="0" smtClean="0">
                          <a:solidFill>
                            <a:srgbClr val="231F20"/>
                          </a:solidFill>
                          <a:latin typeface="Palatino Linotype" panose="02040502050505030304" pitchFamily="18" charset="0"/>
                          <a:cs typeface="Calibri"/>
                        </a:rPr>
                        <a:t> </a:t>
                      </a: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endParaRPr lang="en-US" sz="900" b="0" spc="-20" dirty="0" smtClean="0">
                        <a:solidFill>
                          <a:srgbClr val="231F20"/>
                        </a:solidFill>
                        <a:latin typeface="Palatino Linotype" panose="02040502050505030304" pitchFamily="18" charset="0"/>
                        <a:cs typeface="Calibri"/>
                      </a:endParaRPr>
                    </a:p>
                    <a:p>
                      <a:pPr marL="152400">
                        <a:lnSpc>
                          <a:spcPct val="100000"/>
                        </a:lnSpc>
                      </a:pPr>
                      <a:r>
                        <a:rPr lang="en-US" sz="900" b="0" spc="-20" dirty="0" smtClean="0">
                          <a:solidFill>
                            <a:srgbClr val="231F20"/>
                          </a:solidFill>
                          <a:latin typeface="Palatino Linotype" panose="02040502050505030304" pitchFamily="18" charset="0"/>
                          <a:cs typeface="Calibri"/>
                        </a:rPr>
                        <a:t>Mario</a:t>
                      </a:r>
                      <a:r>
                        <a:rPr lang="en-US" sz="900" b="0" spc="-20" baseline="0" dirty="0" smtClean="0">
                          <a:solidFill>
                            <a:srgbClr val="231F20"/>
                          </a:solidFill>
                          <a:latin typeface="Palatino Linotype" panose="02040502050505030304" pitchFamily="18" charset="0"/>
                          <a:cs typeface="Calibri"/>
                        </a:rPr>
                        <a:t> Dupigny-Giroux, Traffic Safety Engineer</a:t>
                      </a:r>
                    </a:p>
                    <a:p>
                      <a:pPr marL="152400">
                        <a:lnSpc>
                          <a:spcPct val="100000"/>
                        </a:lnSpc>
                      </a:pPr>
                      <a:r>
                        <a:rPr lang="en-US" sz="900" b="0" spc="-20" baseline="0" dirty="0" smtClean="0">
                          <a:solidFill>
                            <a:srgbClr val="231F20"/>
                          </a:solidFill>
                          <a:latin typeface="Palatino Linotype" panose="02040502050505030304" pitchFamily="18" charset="0"/>
                          <a:cs typeface="Calibri"/>
                        </a:rPr>
                        <a:t>Bruce Nyquist, OHS </a:t>
                      </a:r>
                      <a:r>
                        <a:rPr lang="en-US" sz="900" b="0" spc="-20" baseline="0" dirty="0" err="1" smtClean="0">
                          <a:solidFill>
                            <a:srgbClr val="231F20"/>
                          </a:solidFill>
                          <a:latin typeface="Palatino Linotype" panose="02040502050505030304" pitchFamily="18" charset="0"/>
                          <a:cs typeface="Calibri"/>
                        </a:rPr>
                        <a:t>Directo</a:t>
                      </a:r>
                      <a:r>
                        <a:rPr lang="en-US" sz="900" spc="-20" dirty="0" smtClean="0">
                          <a:solidFill>
                            <a:srgbClr val="231F20"/>
                          </a:solidFill>
                          <a:latin typeface="Palatino Linotype" panose="02040502050505030304" pitchFamily="18" charset="0"/>
                          <a:cs typeface="Calibri"/>
                        </a:rPr>
                        <a:t> </a:t>
                      </a: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hlinkClick r:id="rId2"/>
                        </a:rPr>
                        <a:t>Add link to the final report  or  other materials on </a:t>
                      </a:r>
                      <a:r>
                        <a:rPr lang="en-US" sz="850" i="1" baseline="0" dirty="0" err="1" smtClean="0">
                          <a:solidFill>
                            <a:srgbClr val="231F20"/>
                          </a:solidFill>
                          <a:latin typeface="Palatino Linotype" panose="02040502050505030304" pitchFamily="18" charset="0"/>
                          <a:cs typeface="Calibri"/>
                          <a:hlinkClick r:id="rId2"/>
                        </a:rPr>
                        <a:t>VTrans</a:t>
                      </a:r>
                      <a:r>
                        <a:rPr lang="en-US" sz="850" i="1" baseline="0" dirty="0" smtClean="0">
                          <a:solidFill>
                            <a:srgbClr val="231F20"/>
                          </a:solidFill>
                          <a:latin typeface="Palatino Linotype" panose="02040502050505030304" pitchFamily="18" charset="0"/>
                          <a:cs typeface="Calibri"/>
                          <a:hlinkClick r:id="rId2"/>
                        </a:rPr>
                        <a:t> website</a:t>
                      </a:r>
                      <a:r>
                        <a:rPr lang="en-US" sz="850" i="1" baseline="0" dirty="0" smtClean="0">
                          <a:solidFill>
                            <a:srgbClr val="231F20"/>
                          </a:solidFill>
                          <a:latin typeface="Palatino Linotype" panose="02040502050505030304" pitchFamily="18" charset="0"/>
                          <a:cs typeface="Calibri"/>
                        </a:rPr>
                        <a:t>, or FHWA, etc.</a:t>
                      </a: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3"/>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to </a:t>
                      </a:r>
                      <a:r>
                        <a:rPr sz="1400" b="1" spc="40" dirty="0" smtClean="0">
                          <a:solidFill>
                            <a:srgbClr val="231F20"/>
                          </a:solidFill>
                          <a:latin typeface="Franklin Gothic Book" panose="020B0503020102020204" pitchFamily="34" charset="0"/>
                          <a:cs typeface="Calibri"/>
                        </a:rPr>
                        <a:t>the</a:t>
                      </a:r>
                      <a:r>
                        <a:rPr lang="en-US" sz="1400" b="1" spc="-229"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Pro</a:t>
                      </a:r>
                      <a:r>
                        <a:rPr lang="en-US" sz="1400" b="1" spc="40" dirty="0" smtClean="0">
                          <a:solidFill>
                            <a:srgbClr val="231F20"/>
                          </a:solidFill>
                          <a:latin typeface="Franklin Gothic Book" panose="020B0503020102020204" pitchFamily="34" charset="0"/>
                          <a:cs typeface="Calibri"/>
                        </a:rPr>
                        <a:t>posal. </a:t>
                      </a:r>
                      <a:endParaRPr sz="1400" dirty="0">
                        <a:latin typeface="Franklin Gothic Book" panose="020B0503020102020204" pitchFamily="34" charset="0"/>
                        <a:cs typeface="Calibri"/>
                      </a:endParaRPr>
                    </a:p>
                    <a:p>
                      <a:pPr marL="70485" marR="1379855" algn="just">
                        <a:lnSpc>
                          <a:spcPts val="1210"/>
                        </a:lnSpc>
                        <a:spcBef>
                          <a:spcPts val="960"/>
                        </a:spcBef>
                      </a:pPr>
                      <a:r>
                        <a:rPr lang="en-US" sz="1100" spc="-35" baseline="0" dirty="0" smtClean="0">
                          <a:solidFill>
                            <a:srgbClr val="231F20"/>
                          </a:solidFill>
                          <a:latin typeface="Palatino Linotype" panose="02040502050505030304" pitchFamily="18" charset="0"/>
                          <a:cs typeface="Garamond"/>
                        </a:rPr>
                        <a:t>Effective speed management has been a struggle for traffic </a:t>
                      </a:r>
                      <a:r>
                        <a:rPr lang="en-US" sz="1100" spc="-35" baseline="0" dirty="0" smtClean="0">
                          <a:solidFill>
                            <a:srgbClr val="231F20"/>
                          </a:solidFill>
                          <a:latin typeface="Palatino Linotype" panose="02040502050505030304" pitchFamily="18" charset="0"/>
                          <a:cs typeface="Garamond"/>
                        </a:rPr>
                        <a:t>engineers </a:t>
                      </a:r>
                      <a:r>
                        <a:rPr lang="en-US" sz="1100" spc="-35" baseline="0" dirty="0" smtClean="0">
                          <a:solidFill>
                            <a:srgbClr val="231F20"/>
                          </a:solidFill>
                          <a:latin typeface="Palatino Linotype" panose="02040502050505030304" pitchFamily="18" charset="0"/>
                          <a:cs typeface="Garamond"/>
                        </a:rPr>
                        <a:t>and law enforcement across Vermont and the country.   Law enforcement are experiencing difficulties providing sufficient manpower to cover all of the various areas that they are responsible for.  Automated enforcement gives engineers and officers an effective tool to control and manage speeds.  </a:t>
                      </a: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r>
                        <a:rPr lang="en-US" sz="1100" baseline="0" dirty="0" smtClean="0">
                          <a:solidFill>
                            <a:schemeClr val="tx1"/>
                          </a:solidFill>
                          <a:effectLst/>
                          <a:latin typeface="Palatino Linotype" panose="02040502050505030304" pitchFamily="18" charset="0"/>
                          <a:ea typeface="+mn-ea"/>
                          <a:cs typeface="+mn-cs"/>
                        </a:rPr>
                        <a:t>  Automated Speed Enforcement is an enforcement method that uses cameras     </a:t>
                      </a:r>
                    </a:p>
                    <a:p>
                      <a:r>
                        <a:rPr lang="en-US" sz="1100" baseline="0" dirty="0" smtClean="0">
                          <a:solidFill>
                            <a:schemeClr val="tx1"/>
                          </a:solidFill>
                          <a:effectLst/>
                          <a:latin typeface="Palatino Linotype" panose="02040502050505030304" pitchFamily="18" charset="0"/>
                          <a:ea typeface="+mn-ea"/>
                          <a:cs typeface="+mn-cs"/>
                        </a:rPr>
                        <a:t>  and radar technologies to detect vehicles traveling at speeds above a certain  </a:t>
                      </a:r>
                    </a:p>
                    <a:p>
                      <a:r>
                        <a:rPr lang="en-US" sz="1100" baseline="0" dirty="0" smtClean="0">
                          <a:solidFill>
                            <a:schemeClr val="tx1"/>
                          </a:solidFill>
                          <a:effectLst/>
                          <a:latin typeface="Palatino Linotype" panose="02040502050505030304" pitchFamily="18" charset="0"/>
                          <a:ea typeface="+mn-ea"/>
                          <a:cs typeface="+mn-cs"/>
                        </a:rPr>
                        <a:t>  threshold.</a:t>
                      </a:r>
                    </a:p>
                    <a:p>
                      <a:r>
                        <a:rPr lang="en-US" sz="1100" baseline="0" dirty="0" smtClean="0">
                          <a:solidFill>
                            <a:schemeClr val="tx1"/>
                          </a:solidFill>
                          <a:effectLst/>
                          <a:latin typeface="Palatino Linotype" panose="02040502050505030304" pitchFamily="18" charset="0"/>
                          <a:ea typeface="+mn-ea"/>
                          <a:cs typeface="+mn-cs"/>
                        </a:rPr>
                        <a:t>       -  In general, the system captures an image of the vehicle’s back license </a:t>
                      </a:r>
                    </a:p>
                    <a:p>
                      <a:r>
                        <a:rPr lang="en-US" sz="1100" baseline="0" dirty="0" smtClean="0">
                          <a:solidFill>
                            <a:schemeClr val="tx1"/>
                          </a:solidFill>
                          <a:effectLst/>
                          <a:latin typeface="Palatino Linotype" panose="02040502050505030304" pitchFamily="18" charset="0"/>
                          <a:ea typeface="+mn-ea"/>
                          <a:cs typeface="+mn-cs"/>
                        </a:rPr>
                        <a:t>          plate, the plate number is matched to registration records and a </a:t>
                      </a:r>
                    </a:p>
                    <a:p>
                      <a:r>
                        <a:rPr lang="en-US" sz="1100" baseline="0" dirty="0" smtClean="0">
                          <a:solidFill>
                            <a:schemeClr val="tx1"/>
                          </a:solidFill>
                          <a:effectLst/>
                          <a:latin typeface="Palatino Linotype" panose="02040502050505030304" pitchFamily="18" charset="0"/>
                          <a:ea typeface="+mn-ea"/>
                          <a:cs typeface="+mn-cs"/>
                        </a:rPr>
                        <a:t>          speeding violation is mailed to the vehicle’s registered owner. </a:t>
                      </a:r>
                    </a:p>
                    <a:p>
                      <a:r>
                        <a:rPr lang="en-US" sz="1100" baseline="0" dirty="0" smtClean="0">
                          <a:solidFill>
                            <a:schemeClr val="tx1"/>
                          </a:solidFill>
                          <a:effectLst/>
                          <a:latin typeface="Palatino Linotype" panose="02040502050505030304" pitchFamily="18" charset="0"/>
                          <a:ea typeface="+mn-ea"/>
                          <a:cs typeface="+mn-cs"/>
                        </a:rPr>
                        <a:t>       -  The violation is a civil violation and no points are assessed. </a:t>
                      </a:r>
                    </a:p>
                    <a:p>
                      <a:r>
                        <a:rPr lang="en-US" sz="1100" baseline="0" dirty="0" smtClean="0">
                          <a:solidFill>
                            <a:schemeClr val="tx1"/>
                          </a:solidFill>
                          <a:effectLst/>
                          <a:latin typeface="Palatino Linotype" panose="02040502050505030304" pitchFamily="18" charset="0"/>
                          <a:ea typeface="+mn-ea"/>
                          <a:cs typeface="+mn-cs"/>
                        </a:rPr>
                        <a:t>       -  ASE is typically used at speed related crash locations, in work zones </a:t>
                      </a:r>
                    </a:p>
                    <a:p>
                      <a:r>
                        <a:rPr lang="en-US" sz="1100" baseline="0" dirty="0" smtClean="0">
                          <a:solidFill>
                            <a:schemeClr val="tx1"/>
                          </a:solidFill>
                          <a:effectLst/>
                          <a:latin typeface="Palatino Linotype" panose="02040502050505030304" pitchFamily="18" charset="0"/>
                          <a:ea typeface="+mn-ea"/>
                          <a:cs typeface="+mn-cs"/>
                        </a:rPr>
                        <a:t>          and in school zones.</a:t>
                      </a:r>
                    </a:p>
                    <a:p>
                      <a:pPr marL="70485" marR="5715" algn="just">
                        <a:lnSpc>
                          <a:spcPts val="1210"/>
                        </a:lnSpc>
                        <a:spcBef>
                          <a:spcPts val="960"/>
                        </a:spcBef>
                      </a:pPr>
                      <a:r>
                        <a:rPr lang="en-US" sz="1100" spc="-35" baseline="0" dirty="0" smtClean="0">
                          <a:solidFill>
                            <a:srgbClr val="231F20"/>
                          </a:solidFill>
                          <a:latin typeface="Palatino Linotype" panose="02040502050505030304" pitchFamily="18" charset="0"/>
                          <a:cs typeface="Garamond"/>
                        </a:rPr>
                        <a:t>Automated </a:t>
                      </a:r>
                      <a:r>
                        <a:rPr lang="en-US" sz="1100" spc="-35" baseline="0" dirty="0" smtClean="0">
                          <a:solidFill>
                            <a:srgbClr val="231F20"/>
                          </a:solidFill>
                          <a:latin typeface="Palatino Linotype" panose="02040502050505030304" pitchFamily="18" charset="0"/>
                          <a:cs typeface="Garamond"/>
                        </a:rPr>
                        <a:t>speed efforts in Maryland and Montreal  provided the basic information for this analysis. In both places they have been able to reduce </a:t>
                      </a:r>
                      <a:r>
                        <a:rPr lang="en-US" sz="1100" spc="-35" baseline="0" dirty="0" smtClean="0">
                          <a:solidFill>
                            <a:srgbClr val="231F20"/>
                          </a:solidFill>
                          <a:latin typeface="Palatino Linotype" panose="02040502050505030304" pitchFamily="18" charset="0"/>
                          <a:cs typeface="Garamond"/>
                        </a:rPr>
                        <a:t>speeds.  </a:t>
                      </a:r>
                    </a:p>
                    <a:p>
                      <a:r>
                        <a:rPr lang="en-US" sz="1100" dirty="0" smtClean="0">
                          <a:solidFill>
                            <a:schemeClr val="tx1"/>
                          </a:solidFill>
                          <a:effectLst/>
                          <a:latin typeface="Palatino Linotype" panose="02040502050505030304" pitchFamily="18" charset="0"/>
                          <a:ea typeface="+mn-ea"/>
                          <a:cs typeface="+mn-cs"/>
                        </a:rPr>
                        <a:t>  Data show that ASE is an effective strategy for reducing speeding and </a:t>
                      </a:r>
                    </a:p>
                    <a:p>
                      <a:r>
                        <a:rPr lang="en-US" sz="1100" dirty="0" smtClean="0">
                          <a:solidFill>
                            <a:schemeClr val="tx1"/>
                          </a:solidFill>
                          <a:effectLst/>
                          <a:latin typeface="Palatino Linotype" panose="02040502050505030304" pitchFamily="18" charset="0"/>
                          <a:ea typeface="+mn-ea"/>
                          <a:cs typeface="+mn-cs"/>
                        </a:rPr>
                        <a:t>  improving road safety. A number of studies have reported an 8% to 70% </a:t>
                      </a:r>
                    </a:p>
                    <a:p>
                      <a:r>
                        <a:rPr lang="en-US" sz="1100" dirty="0" smtClean="0">
                          <a:solidFill>
                            <a:schemeClr val="tx1"/>
                          </a:solidFill>
                          <a:effectLst/>
                          <a:latin typeface="Palatino Linotype" panose="02040502050505030304" pitchFamily="18" charset="0"/>
                          <a:ea typeface="+mn-ea"/>
                          <a:cs typeface="+mn-cs"/>
                        </a:rPr>
                        <a:t>  reduction in the number of drivers who drove above the speed limit. A </a:t>
                      </a:r>
                    </a:p>
                    <a:p>
                      <a:r>
                        <a:rPr lang="en-US" sz="1100" dirty="0" smtClean="0">
                          <a:solidFill>
                            <a:schemeClr val="tx1"/>
                          </a:solidFill>
                          <a:effectLst/>
                          <a:latin typeface="Palatino Linotype" panose="02040502050505030304" pitchFamily="18" charset="0"/>
                          <a:ea typeface="+mn-ea"/>
                          <a:cs typeface="+mn-cs"/>
                        </a:rPr>
                        <a:t>  number of studies have also reported crash reductions of between 8% to </a:t>
                      </a:r>
                    </a:p>
                    <a:p>
                      <a:r>
                        <a:rPr lang="en-US" sz="1100" dirty="0" smtClean="0">
                          <a:solidFill>
                            <a:schemeClr val="tx1"/>
                          </a:solidFill>
                          <a:effectLst/>
                          <a:latin typeface="Palatino Linotype" panose="02040502050505030304" pitchFamily="18" charset="0"/>
                          <a:ea typeface="+mn-ea"/>
                          <a:cs typeface="+mn-cs"/>
                        </a:rPr>
                        <a:t>  49%.</a:t>
                      </a:r>
                    </a:p>
                    <a:p>
                      <a:r>
                        <a:rPr lang="en-US" sz="1100" dirty="0" smtClean="0">
                          <a:solidFill>
                            <a:schemeClr val="tx1"/>
                          </a:solidFill>
                          <a:effectLst/>
                          <a:latin typeface="Palatino Linotype" panose="02040502050505030304" pitchFamily="18" charset="0"/>
                          <a:ea typeface="+mn-ea"/>
                          <a:cs typeface="+mn-cs"/>
                        </a:rPr>
                        <a:t> </a:t>
                      </a:r>
                    </a:p>
                    <a:p>
                      <a:pPr marL="0" marR="0" lvl="0" indent="0" defTabSz="914400" eaLnBrk="1" fontAlgn="auto" latinLnBrk="0" hangingPunct="1">
                        <a:lnSpc>
                          <a:spcPct val="100000"/>
                        </a:lnSpc>
                        <a:spcBef>
                          <a:spcPts val="0"/>
                        </a:spcBef>
                        <a:spcAft>
                          <a:spcPts val="0"/>
                        </a:spcAft>
                        <a:buClrTx/>
                        <a:buSzTx/>
                        <a:buFontTx/>
                        <a:buNone/>
                        <a:tabLst/>
                        <a:defRPr/>
                      </a:pPr>
                      <a:r>
                        <a:rPr lang="en-US" sz="1100" dirty="0" smtClean="0">
                          <a:solidFill>
                            <a:schemeClr val="tx1"/>
                          </a:solidFill>
                          <a:effectLst/>
                          <a:latin typeface="Palatino Linotype" panose="02040502050505030304" pitchFamily="18" charset="0"/>
                          <a:ea typeface="+mn-ea"/>
                          <a:cs typeface="+mn-cs"/>
                        </a:rPr>
                        <a:t>  In the Province of Quebec, the percentage of motorists who exceeded the </a:t>
                      </a:r>
                    </a:p>
                    <a:p>
                      <a:pPr marL="0" marR="0" lvl="0" indent="0" defTabSz="914400" eaLnBrk="1" fontAlgn="auto" latinLnBrk="0" hangingPunct="1">
                        <a:lnSpc>
                          <a:spcPct val="100000"/>
                        </a:lnSpc>
                        <a:spcBef>
                          <a:spcPts val="0"/>
                        </a:spcBef>
                        <a:spcAft>
                          <a:spcPts val="0"/>
                        </a:spcAft>
                        <a:buClrTx/>
                        <a:buSzTx/>
                        <a:buFontTx/>
                        <a:buNone/>
                        <a:tabLst/>
                        <a:defRPr/>
                      </a:pPr>
                      <a:r>
                        <a:rPr lang="en-US" sz="1100" dirty="0" smtClean="0">
                          <a:solidFill>
                            <a:schemeClr val="tx1"/>
                          </a:solidFill>
                          <a:effectLst/>
                          <a:latin typeface="Palatino Linotype" panose="02040502050505030304" pitchFamily="18" charset="0"/>
                          <a:ea typeface="+mn-ea"/>
                          <a:cs typeface="+mn-cs"/>
                        </a:rPr>
                        <a:t>  speed limit went from 59.3% in 2010 to 14.8% in 2014. Overall crash </a:t>
                      </a:r>
                    </a:p>
                    <a:p>
                      <a:pPr marL="0" marR="0" lvl="0" indent="0" defTabSz="914400" eaLnBrk="1" fontAlgn="auto" latinLnBrk="0" hangingPunct="1">
                        <a:lnSpc>
                          <a:spcPct val="100000"/>
                        </a:lnSpc>
                        <a:spcBef>
                          <a:spcPts val="0"/>
                        </a:spcBef>
                        <a:spcAft>
                          <a:spcPts val="0"/>
                        </a:spcAft>
                        <a:buClrTx/>
                        <a:buSzTx/>
                        <a:buFontTx/>
                        <a:buNone/>
                        <a:tabLst/>
                        <a:defRPr/>
                      </a:pPr>
                      <a:r>
                        <a:rPr lang="en-US" sz="1100" dirty="0" smtClean="0">
                          <a:solidFill>
                            <a:schemeClr val="tx1"/>
                          </a:solidFill>
                          <a:effectLst/>
                          <a:latin typeface="Palatino Linotype" panose="02040502050505030304" pitchFamily="18" charset="0"/>
                          <a:ea typeface="+mn-ea"/>
                          <a:cs typeface="+mn-cs"/>
                        </a:rPr>
                        <a:t>  reductions of 25% to 58% were observed.</a:t>
                      </a:r>
                      <a:endParaRPr lang="en-US" sz="1100" spc="-35" baseline="0" dirty="0" smtClean="0">
                        <a:solidFill>
                          <a:srgbClr val="231F20"/>
                        </a:solidFill>
                        <a:latin typeface="Palatino Linotype" panose="02040502050505030304" pitchFamily="18" charset="0"/>
                        <a:cs typeface="Garamond"/>
                      </a:endParaRPr>
                    </a:p>
                    <a:p>
                      <a:r>
                        <a:rPr lang="en-US" sz="1100" dirty="0" smtClean="0">
                          <a:solidFill>
                            <a:schemeClr val="tx1"/>
                          </a:solidFill>
                          <a:effectLst/>
                          <a:latin typeface="Palatino Linotype" panose="02040502050505030304" pitchFamily="18" charset="0"/>
                          <a:ea typeface="+mn-ea"/>
                          <a:cs typeface="+mn-cs"/>
                        </a:rPr>
                        <a:t>  </a:t>
                      </a:r>
                    </a:p>
                    <a:p>
                      <a:r>
                        <a:rPr lang="en-US" sz="1100" dirty="0" smtClean="0">
                          <a:solidFill>
                            <a:schemeClr val="tx1"/>
                          </a:solidFill>
                          <a:effectLst/>
                          <a:latin typeface="Palatino Linotype" panose="02040502050505030304" pitchFamily="18" charset="0"/>
                          <a:ea typeface="+mn-ea"/>
                          <a:cs typeface="+mn-cs"/>
                        </a:rPr>
                        <a:t>Similarly, the Maryland State Highway Administration realized a reduction from 7% to 1% in the amount of motorists who drove above the enforcement threshold in work zones once they instituted the automated speed enforcement system</a:t>
                      </a:r>
                    </a:p>
                    <a:p>
                      <a:r>
                        <a:rPr lang="en-US" sz="1800" dirty="0" smtClean="0">
                          <a:solidFill>
                            <a:schemeClr val="tx1"/>
                          </a:solidFill>
                          <a:effectLst/>
                          <a:latin typeface="+mn-lt"/>
                          <a:ea typeface="+mn-ea"/>
                          <a:cs typeface="+mn-cs"/>
                        </a:rPr>
                        <a:t>  </a:t>
                      </a:r>
                      <a:endParaRPr sz="1100" dirty="0">
                        <a:latin typeface="Palatino Linotype" panose="02040502050505030304" pitchFamily="18" charset="0"/>
                        <a:cs typeface="Garamond"/>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6"/>
          <a:stretch>
            <a:fillRect/>
          </a:stretch>
        </p:blipFill>
        <p:spPr>
          <a:xfrm>
            <a:off x="433293" y="515302"/>
            <a:ext cx="1759779" cy="435589"/>
          </a:xfrm>
          <a:prstGeom prst="rect">
            <a:avLst/>
          </a:prstGeom>
        </p:spPr>
      </p:pic>
      <p:sp>
        <p:nvSpPr>
          <p:cNvPr id="32" name="TextBox 31"/>
          <p:cNvSpPr txBox="1"/>
          <p:nvPr/>
        </p:nvSpPr>
        <p:spPr>
          <a:xfrm>
            <a:off x="496582" y="1126994"/>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533478475"/>
              </p:ext>
            </p:extLst>
          </p:nvPr>
        </p:nvGraphicFramePr>
        <p:xfrm>
          <a:off x="393538" y="420078"/>
          <a:ext cx="6872287" cy="17177231"/>
        </p:xfrm>
        <a:graphic>
          <a:graphicData uri="http://schemas.openxmlformats.org/drawingml/2006/table">
            <a:tbl>
              <a:tblPr firstRow="1" bandRow="1">
                <a:tableStyleId>{2D5ABB26-0587-4C30-8999-92F81FD0307C}</a:tableStyleId>
              </a:tblPr>
              <a:tblGrid>
                <a:gridCol w="2090582">
                  <a:extLst>
                    <a:ext uri="{9D8B030D-6E8A-4147-A177-3AD203B41FA5}">
                      <a16:colId xmlns:a16="http://schemas.microsoft.com/office/drawing/2014/main" val="20000"/>
                    </a:ext>
                  </a:extLst>
                </a:gridCol>
                <a:gridCol w="4781705">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baseline="0" dirty="0" smtClean="0">
                          <a:solidFill>
                            <a:srgbClr val="231F20"/>
                          </a:solidFill>
                          <a:latin typeface="Franklin Gothic Medium" panose="020B0603020102020204" pitchFamily="34" charset="0"/>
                          <a:cs typeface="Calibri"/>
                        </a:rPr>
                        <a:t>Automated Speed Enforcement in Vermont</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1000" b="1" i="0" spc="-15" dirty="0" smtClean="0">
                          <a:solidFill>
                            <a:srgbClr val="231F20"/>
                          </a:solidFill>
                          <a:latin typeface="Palatino Linotype" panose="02040502050505030304" pitchFamily="18" charset="0"/>
                          <a:cs typeface="Times New Roman"/>
                        </a:rPr>
                        <a:t>Automated</a:t>
                      </a:r>
                      <a:r>
                        <a:rPr lang="en-US" sz="1000" b="1" i="0" spc="-15" baseline="0" dirty="0" smtClean="0">
                          <a:solidFill>
                            <a:srgbClr val="231F20"/>
                          </a:solidFill>
                          <a:latin typeface="Palatino Linotype" panose="02040502050505030304" pitchFamily="18" charset="0"/>
                          <a:cs typeface="Times New Roman"/>
                        </a:rPr>
                        <a:t> Speed Enforcement </a:t>
                      </a:r>
                    </a:p>
                    <a:p>
                      <a:pPr marL="151765" marR="153670">
                        <a:lnSpc>
                          <a:spcPct val="104200"/>
                        </a:lnSpc>
                        <a:spcBef>
                          <a:spcPts val="259"/>
                        </a:spcBef>
                      </a:pPr>
                      <a:endParaRPr sz="1000" b="1" i="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January 2017-</a:t>
                      </a:r>
                      <a:r>
                        <a:rPr lang="en-US" sz="850" spc="-10" baseline="0" dirty="0" smtClean="0">
                          <a:solidFill>
                            <a:srgbClr val="231F20"/>
                          </a:solidFill>
                          <a:latin typeface="Palatino Linotype" panose="02040502050505030304" pitchFamily="18" charset="0"/>
                          <a:cs typeface="Calibri"/>
                        </a:rPr>
                        <a:t> January 2019</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smtClean="0">
                          <a:solidFill>
                            <a:srgbClr val="231F20"/>
                          </a:solidFill>
                          <a:latin typeface="Franklin Gothic Book" panose="020B0503020102020204" pitchFamily="34" charset="0"/>
                          <a:cs typeface="Calibri"/>
                        </a:rPr>
                        <a:t>PRINCIPA</a:t>
                      </a:r>
                      <a:r>
                        <a:rPr lang="en-US" sz="1000" b="1" spc="15" dirty="0" smtClean="0">
                          <a:solidFill>
                            <a:srgbClr val="231F20"/>
                          </a:solidFill>
                          <a:latin typeface="Franklin Gothic Book" panose="020B0503020102020204" pitchFamily="34" charset="0"/>
                          <a:cs typeface="Calibri"/>
                        </a:rPr>
                        <a:t>L</a:t>
                      </a:r>
                      <a:r>
                        <a:rPr lang="en-US" sz="1000" b="1" spc="15" baseline="0" dirty="0" smtClean="0">
                          <a:solidFill>
                            <a:srgbClr val="231F20"/>
                          </a:solidFill>
                          <a:latin typeface="Franklin Gothic Book" panose="020B0503020102020204" pitchFamily="34" charset="0"/>
                          <a:cs typeface="Calibri"/>
                        </a:rPr>
                        <a:t> </a:t>
                      </a:r>
                      <a:r>
                        <a:rPr lang="en-US" sz="1000" b="1" spc="15" dirty="0" smtClean="0">
                          <a:solidFill>
                            <a:srgbClr val="231F20"/>
                          </a:solidFill>
                          <a:latin typeface="Franklin Gothic Book" panose="020B0503020102020204" pitchFamily="34" charset="0"/>
                          <a:cs typeface="Calibri"/>
                        </a:rPr>
                        <a:t>CHAMPION</a:t>
                      </a:r>
                      <a:endParaRPr sz="1000" dirty="0" smtClean="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Mario</a:t>
                      </a:r>
                      <a:r>
                        <a:rPr lang="en-US" sz="800" spc="-20" baseline="0" dirty="0" smtClean="0">
                          <a:solidFill>
                            <a:srgbClr val="231F20"/>
                          </a:solidFill>
                          <a:latin typeface="Palatino Linotype" panose="02040502050505030304" pitchFamily="18" charset="0"/>
                          <a:cs typeface="Calibri"/>
                        </a:rPr>
                        <a:t> Dupigny-Giroux</a:t>
                      </a:r>
                      <a:r>
                        <a:rPr lang="en-US" sz="800" spc="-20" dirty="0" smtClean="0">
                          <a:solidFill>
                            <a:srgbClr val="231F20"/>
                          </a:solidFill>
                          <a:latin typeface="Palatino Linotype" panose="02040502050505030304" pitchFamily="18" charset="0"/>
                          <a:cs typeface="Calibri"/>
                        </a:rPr>
                        <a:t> </a:t>
                      </a: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endParaRPr lang="en-US" sz="900" b="0" spc="-20" dirty="0" smtClean="0">
                        <a:solidFill>
                          <a:srgbClr val="231F20"/>
                        </a:solidFill>
                        <a:latin typeface="Palatino Linotype" panose="02040502050505030304" pitchFamily="18" charset="0"/>
                        <a:cs typeface="Calibri"/>
                      </a:endParaRPr>
                    </a:p>
                    <a:p>
                      <a:pPr marL="152400">
                        <a:lnSpc>
                          <a:spcPct val="100000"/>
                        </a:lnSpc>
                      </a:pPr>
                      <a:r>
                        <a:rPr lang="en-US" sz="900" b="0" spc="-20" dirty="0" smtClean="0">
                          <a:solidFill>
                            <a:srgbClr val="231F20"/>
                          </a:solidFill>
                          <a:latin typeface="Palatino Linotype" panose="02040502050505030304" pitchFamily="18" charset="0"/>
                          <a:cs typeface="Calibri"/>
                        </a:rPr>
                        <a:t>Mario</a:t>
                      </a:r>
                      <a:r>
                        <a:rPr lang="en-US" sz="900" b="0" spc="-20" baseline="0" dirty="0" smtClean="0">
                          <a:solidFill>
                            <a:srgbClr val="231F20"/>
                          </a:solidFill>
                          <a:latin typeface="Palatino Linotype" panose="02040502050505030304" pitchFamily="18" charset="0"/>
                          <a:cs typeface="Calibri"/>
                        </a:rPr>
                        <a:t> Dupigny-Giroux, Traffic Safety Engineer</a:t>
                      </a:r>
                    </a:p>
                    <a:p>
                      <a:pPr marL="152400">
                        <a:lnSpc>
                          <a:spcPct val="100000"/>
                        </a:lnSpc>
                      </a:pPr>
                      <a:r>
                        <a:rPr lang="en-US" sz="900" b="0" spc="-20" baseline="0" dirty="0" smtClean="0">
                          <a:solidFill>
                            <a:srgbClr val="231F20"/>
                          </a:solidFill>
                          <a:latin typeface="Palatino Linotype" panose="02040502050505030304" pitchFamily="18" charset="0"/>
                          <a:cs typeface="Calibri"/>
                        </a:rPr>
                        <a:t>Bruce Nyquist, OHS </a:t>
                      </a:r>
                      <a:r>
                        <a:rPr lang="en-US" sz="900" b="0" spc="-20" baseline="0" dirty="0" err="1" smtClean="0">
                          <a:solidFill>
                            <a:srgbClr val="231F20"/>
                          </a:solidFill>
                          <a:latin typeface="Palatino Linotype" panose="02040502050505030304" pitchFamily="18" charset="0"/>
                          <a:cs typeface="Calibri"/>
                        </a:rPr>
                        <a:t>Directo</a:t>
                      </a:r>
                      <a:r>
                        <a:rPr lang="en-US" sz="900" spc="-20" dirty="0" smtClean="0">
                          <a:solidFill>
                            <a:srgbClr val="231F20"/>
                          </a:solidFill>
                          <a:latin typeface="Palatino Linotype" panose="02040502050505030304" pitchFamily="18" charset="0"/>
                          <a:cs typeface="Calibri"/>
                        </a:rPr>
                        <a:t> </a:t>
                      </a: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hlinkClick r:id="rId2"/>
                        </a:rPr>
                        <a:t>Add link to the final report  or  other materials on </a:t>
                      </a:r>
                      <a:r>
                        <a:rPr lang="en-US" sz="850" i="1" baseline="0" dirty="0" err="1" smtClean="0">
                          <a:solidFill>
                            <a:srgbClr val="231F20"/>
                          </a:solidFill>
                          <a:latin typeface="Palatino Linotype" panose="02040502050505030304" pitchFamily="18" charset="0"/>
                          <a:cs typeface="Calibri"/>
                          <a:hlinkClick r:id="rId2"/>
                        </a:rPr>
                        <a:t>VTrans</a:t>
                      </a:r>
                      <a:r>
                        <a:rPr lang="en-US" sz="850" i="1" baseline="0" dirty="0" smtClean="0">
                          <a:solidFill>
                            <a:srgbClr val="231F20"/>
                          </a:solidFill>
                          <a:latin typeface="Palatino Linotype" panose="02040502050505030304" pitchFamily="18" charset="0"/>
                          <a:cs typeface="Calibri"/>
                          <a:hlinkClick r:id="rId2"/>
                        </a:rPr>
                        <a:t> website</a:t>
                      </a:r>
                      <a:r>
                        <a:rPr lang="en-US" sz="850" i="1" baseline="0" dirty="0" smtClean="0">
                          <a:solidFill>
                            <a:srgbClr val="231F20"/>
                          </a:solidFill>
                          <a:latin typeface="Palatino Linotype" panose="02040502050505030304" pitchFamily="18" charset="0"/>
                          <a:cs typeface="Calibri"/>
                        </a:rPr>
                        <a:t>, or FHWA, etc.</a:t>
                      </a: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3"/>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solidFill>
                      <a:schemeClr val="tx2">
                        <a:lumMod val="40000"/>
                        <a:lumOff val="60000"/>
                        <a:alpha val="25000"/>
                      </a:schemeClr>
                    </a:solidFill>
                  </a:tcPr>
                </a:tc>
                <a:tc>
                  <a:txBody>
                    <a:bodyPr/>
                    <a:lstStyle/>
                    <a:p>
                      <a:r>
                        <a:rPr lang="en-US" sz="1800" b="1" spc="20" dirty="0" smtClean="0">
                          <a:solidFill>
                            <a:srgbClr val="231F20"/>
                          </a:solidFill>
                          <a:latin typeface="Franklin Gothic Book" panose="020B0503020102020204" pitchFamily="34" charset="0"/>
                          <a:ea typeface="+mn-ea"/>
                          <a:cs typeface="Calibri"/>
                        </a:rPr>
                        <a:t> </a:t>
                      </a:r>
                    </a:p>
                    <a:p>
                      <a:r>
                        <a:rPr lang="en-US" sz="1800" b="1" spc="20" dirty="0" smtClean="0">
                          <a:solidFill>
                            <a:srgbClr val="231F20"/>
                          </a:solidFill>
                          <a:latin typeface="Franklin Gothic Book" panose="020B0503020102020204" pitchFamily="34" charset="0"/>
                          <a:ea typeface="+mn-ea"/>
                          <a:cs typeface="Calibri"/>
                        </a:rPr>
                        <a:t> </a:t>
                      </a: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r>
                        <a:rPr lang="en-US" sz="1800" b="1" spc="20" dirty="0" smtClean="0">
                          <a:solidFill>
                            <a:srgbClr val="231F20"/>
                          </a:solidFill>
                          <a:latin typeface="Franklin Gothic Book" panose="020B0503020102020204" pitchFamily="34" charset="0"/>
                          <a:ea typeface="+mn-ea"/>
                          <a:cs typeface="Calibri"/>
                        </a:rPr>
                        <a:t> </a:t>
                      </a:r>
                    </a:p>
                    <a:p>
                      <a:r>
                        <a:rPr lang="en-US" sz="1800" b="1" spc="20" dirty="0" smtClean="0">
                          <a:solidFill>
                            <a:srgbClr val="231F20"/>
                          </a:solidFill>
                          <a:latin typeface="Franklin Gothic Book" panose="020B0503020102020204" pitchFamily="34" charset="0"/>
                          <a:ea typeface="+mn-ea"/>
                          <a:cs typeface="Calibri"/>
                        </a:rPr>
                        <a:t>     </a:t>
                      </a: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endParaRPr lang="en-US" sz="1800" b="1" spc="20" dirty="0" smtClean="0">
                        <a:solidFill>
                          <a:srgbClr val="231F20"/>
                        </a:solidFill>
                        <a:latin typeface="Franklin Gothic Book" panose="020B0503020102020204" pitchFamily="34" charset="0"/>
                        <a:ea typeface="+mn-ea"/>
                        <a:cs typeface="Calibri"/>
                      </a:endParaRPr>
                    </a:p>
                    <a:p>
                      <a:endParaRPr lang="en-US" sz="1400" b="1" spc="20" baseline="0" dirty="0" smtClean="0">
                        <a:solidFill>
                          <a:srgbClr val="231F20"/>
                        </a:solidFill>
                        <a:latin typeface="Franklin Gothic Book" panose="020B0503020102020204" pitchFamily="34" charset="0"/>
                        <a:ea typeface="+mn-ea"/>
                        <a:cs typeface="Calibri"/>
                      </a:endParaRPr>
                    </a:p>
                    <a:p>
                      <a:r>
                        <a:rPr lang="en-US" sz="1400" b="1" spc="20" baseline="0" dirty="0" smtClean="0">
                          <a:solidFill>
                            <a:srgbClr val="231F20"/>
                          </a:solidFill>
                          <a:latin typeface="Franklin Gothic Book" panose="020B0503020102020204" pitchFamily="34" charset="0"/>
                          <a:ea typeface="+mn-ea"/>
                          <a:cs typeface="Calibri"/>
                        </a:rPr>
                        <a:t> Conclusion or </a:t>
                      </a:r>
                      <a:r>
                        <a:rPr lang="en-US" sz="1400" b="1" spc="20" baseline="0" dirty="0" smtClean="0">
                          <a:solidFill>
                            <a:srgbClr val="231F20"/>
                          </a:solidFill>
                          <a:latin typeface="Franklin Gothic Book" panose="020B0503020102020204" pitchFamily="34" charset="0"/>
                          <a:cs typeface="Calibri"/>
                        </a:rPr>
                        <a:t>What</a:t>
                      </a:r>
                      <a:r>
                        <a:rPr lang="en-US" sz="1400" b="1" spc="-50" baseline="0" dirty="0" smtClean="0">
                          <a:solidFill>
                            <a:srgbClr val="231F20"/>
                          </a:solidFill>
                          <a:latin typeface="Franklin Gothic Book" panose="020B0503020102020204" pitchFamily="34" charset="0"/>
                          <a:cs typeface="Calibri"/>
                        </a:rPr>
                        <a:t> </a:t>
                      </a:r>
                      <a:r>
                        <a:rPr lang="en-US" sz="1400" b="1" spc="30" baseline="0" dirty="0" smtClean="0">
                          <a:solidFill>
                            <a:srgbClr val="231F20"/>
                          </a:solidFill>
                          <a:latin typeface="Franklin Gothic Book" panose="020B0503020102020204" pitchFamily="34" charset="0"/>
                          <a:cs typeface="Calibri"/>
                        </a:rPr>
                        <a:t>are</a:t>
                      </a:r>
                      <a:r>
                        <a:rPr lang="en-US" sz="1400" b="1" spc="-50" baseline="0" dirty="0" smtClean="0">
                          <a:solidFill>
                            <a:srgbClr val="231F20"/>
                          </a:solidFill>
                          <a:latin typeface="Franklin Gothic Book" panose="020B0503020102020204" pitchFamily="34" charset="0"/>
                          <a:cs typeface="Calibri"/>
                        </a:rPr>
                        <a:t> </a:t>
                      </a:r>
                      <a:r>
                        <a:rPr lang="en-US" sz="1400" b="1" spc="40" baseline="0" dirty="0" smtClean="0">
                          <a:solidFill>
                            <a:srgbClr val="231F20"/>
                          </a:solidFill>
                          <a:latin typeface="Franklin Gothic Book" panose="020B0503020102020204" pitchFamily="34" charset="0"/>
                          <a:cs typeface="Calibri"/>
                        </a:rPr>
                        <a:t>the</a:t>
                      </a:r>
                      <a:r>
                        <a:rPr lang="en-US" sz="1400" b="1" spc="-50" baseline="0" dirty="0" smtClean="0">
                          <a:solidFill>
                            <a:srgbClr val="231F20"/>
                          </a:solidFill>
                          <a:latin typeface="Franklin Gothic Book" panose="020B0503020102020204" pitchFamily="34" charset="0"/>
                          <a:cs typeface="Calibri"/>
                        </a:rPr>
                        <a:t> </a:t>
                      </a:r>
                      <a:r>
                        <a:rPr lang="en-US" sz="1400" b="1" spc="50" baseline="0" dirty="0" smtClean="0">
                          <a:solidFill>
                            <a:srgbClr val="231F20"/>
                          </a:solidFill>
                          <a:latin typeface="Franklin Gothic Book" panose="020B0503020102020204" pitchFamily="34" charset="0"/>
                          <a:cs typeface="Calibri"/>
                        </a:rPr>
                        <a:t>next</a:t>
                      </a:r>
                      <a:r>
                        <a:rPr lang="en-US" sz="1400" b="1" spc="-50" baseline="0" dirty="0" smtClean="0">
                          <a:solidFill>
                            <a:srgbClr val="231F20"/>
                          </a:solidFill>
                          <a:latin typeface="Franklin Gothic Book" panose="020B0503020102020204" pitchFamily="34" charset="0"/>
                          <a:cs typeface="Calibri"/>
                        </a:rPr>
                        <a:t> </a:t>
                      </a:r>
                      <a:r>
                        <a:rPr lang="en-US" sz="1400" b="1" spc="35" baseline="0" dirty="0" smtClean="0">
                          <a:solidFill>
                            <a:srgbClr val="231F20"/>
                          </a:solidFill>
                          <a:latin typeface="Franklin Gothic Book" panose="020B0503020102020204" pitchFamily="34" charset="0"/>
                          <a:cs typeface="Calibri"/>
                        </a:rPr>
                        <a:t>steps?</a:t>
                      </a:r>
                      <a:endParaRPr lang="en-US" sz="1400" baseline="0" dirty="0" smtClean="0">
                        <a:latin typeface="Franklin Gothic Book" panose="020B0503020102020204" pitchFamily="34" charset="0"/>
                        <a:cs typeface="Calibri"/>
                      </a:endParaRPr>
                    </a:p>
                    <a:p>
                      <a:pPr marL="70485" marR="5715" algn="just">
                        <a:lnSpc>
                          <a:spcPts val="1210"/>
                        </a:lnSpc>
                        <a:spcBef>
                          <a:spcPts val="960"/>
                        </a:spcBef>
                      </a:pPr>
                      <a:r>
                        <a:rPr lang="en-US" sz="1100" b="0" spc="20" dirty="0" smtClean="0">
                          <a:solidFill>
                            <a:srgbClr val="231F20"/>
                          </a:solidFill>
                          <a:latin typeface="Franklin Gothic Book" panose="020B0503020102020204" pitchFamily="34" charset="0"/>
                          <a:cs typeface="Calibri"/>
                        </a:rPr>
                        <a:t>To</a:t>
                      </a:r>
                      <a:r>
                        <a:rPr lang="en-US" sz="1100" b="0" spc="20" baseline="0" dirty="0" smtClean="0">
                          <a:solidFill>
                            <a:srgbClr val="231F20"/>
                          </a:solidFill>
                          <a:latin typeface="Franklin Gothic Book" panose="020B0503020102020204" pitchFamily="34" charset="0"/>
                          <a:cs typeface="Calibri"/>
                        </a:rPr>
                        <a:t> date the concept has been proposed and received favorable reception from </a:t>
                      </a:r>
                      <a:r>
                        <a:rPr lang="en-US" sz="1100" b="0" spc="20" baseline="0" dirty="0" err="1" smtClean="0">
                          <a:solidFill>
                            <a:srgbClr val="231F20"/>
                          </a:solidFill>
                          <a:latin typeface="Franklin Gothic Book" panose="020B0503020102020204" pitchFamily="34" charset="0"/>
                          <a:cs typeface="Calibri"/>
                        </a:rPr>
                        <a:t>VTrans</a:t>
                      </a:r>
                      <a:r>
                        <a:rPr lang="en-US" sz="1100" b="0" spc="20" baseline="0" dirty="0" smtClean="0">
                          <a:solidFill>
                            <a:srgbClr val="231F20"/>
                          </a:solidFill>
                          <a:latin typeface="Franklin Gothic Book" panose="020B0503020102020204" pitchFamily="34" charset="0"/>
                          <a:cs typeface="Calibri"/>
                        </a:rPr>
                        <a:t> Executive Staff and from the Vermont Highway Safety Alliance Board.  Over the next month, we will present the idea to VT DPS staff and to the Governor’s office.   Following these meetings, draft legislation will be proposed to make our law compatible with this type of enforcement activity.</a:t>
                      </a:r>
                      <a:endParaRPr lang="en-US" sz="1100" b="0" spc="20" dirty="0" smtClean="0">
                        <a:solidFill>
                          <a:srgbClr val="231F20"/>
                        </a:solidFill>
                        <a:latin typeface="Franklin Gothic Book" panose="020B0503020102020204" pitchFamily="34" charset="0"/>
                        <a:cs typeface="Calibri"/>
                      </a:endParaRP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What</a:t>
                      </a:r>
                      <a:r>
                        <a:rPr lang="en-US" sz="1400" b="1" spc="-45" dirty="0" smtClean="0">
                          <a:solidFill>
                            <a:srgbClr val="231F20"/>
                          </a:solidFill>
                          <a:latin typeface="Franklin Gothic Book" panose="020B0503020102020204" pitchFamily="34" charset="0"/>
                          <a:cs typeface="Calibri"/>
                        </a:rPr>
                        <a:t> </a:t>
                      </a:r>
                      <a:r>
                        <a:rPr lang="en-US" sz="1400" b="1" spc="30" dirty="0" smtClean="0">
                          <a:solidFill>
                            <a:srgbClr val="231F20"/>
                          </a:solidFill>
                          <a:latin typeface="Franklin Gothic Book" panose="020B0503020102020204" pitchFamily="34" charset="0"/>
                          <a:cs typeface="Calibri"/>
                        </a:rPr>
                        <a:t>are</a:t>
                      </a:r>
                      <a:r>
                        <a:rPr lang="en-US" sz="1400" b="1" spc="-45" dirty="0" smtClean="0">
                          <a:solidFill>
                            <a:srgbClr val="231F20"/>
                          </a:solidFill>
                          <a:latin typeface="Franklin Gothic Book" panose="020B0503020102020204" pitchFamily="34" charset="0"/>
                          <a:cs typeface="Calibri"/>
                        </a:rPr>
                        <a:t> </a:t>
                      </a:r>
                      <a:r>
                        <a:rPr lang="en-US" sz="1400" b="1" spc="45" dirty="0" smtClean="0">
                          <a:solidFill>
                            <a:srgbClr val="231F20"/>
                          </a:solidFill>
                          <a:latin typeface="Franklin Gothic Book" panose="020B0503020102020204" pitchFamily="34" charset="0"/>
                          <a:cs typeface="Calibri"/>
                        </a:rPr>
                        <a:t>potential</a:t>
                      </a:r>
                      <a:r>
                        <a:rPr lang="en-US" sz="1400" b="1" spc="-45" dirty="0" smtClean="0">
                          <a:solidFill>
                            <a:srgbClr val="231F20"/>
                          </a:solidFill>
                          <a:latin typeface="Franklin Gothic Book" panose="020B0503020102020204" pitchFamily="34" charset="0"/>
                          <a:cs typeface="Calibri"/>
                        </a:rPr>
                        <a:t> </a:t>
                      </a:r>
                      <a:r>
                        <a:rPr lang="en-US" sz="1400" b="1" spc="40" dirty="0" smtClean="0">
                          <a:solidFill>
                            <a:srgbClr val="231F20"/>
                          </a:solidFill>
                          <a:latin typeface="Franklin Gothic Book" panose="020B0503020102020204" pitchFamily="34" charset="0"/>
                          <a:cs typeface="Calibri"/>
                        </a:rPr>
                        <a:t>impacts and key</a:t>
                      </a:r>
                      <a:r>
                        <a:rPr lang="en-US" sz="1400" b="1" spc="40" baseline="0" dirty="0" smtClean="0">
                          <a:solidFill>
                            <a:srgbClr val="231F20"/>
                          </a:solidFill>
                          <a:latin typeface="Franklin Gothic Book" panose="020B0503020102020204" pitchFamily="34" charset="0"/>
                          <a:cs typeface="Calibri"/>
                        </a:rPr>
                        <a:t> benefits</a:t>
                      </a:r>
                      <a:r>
                        <a:rPr lang="en-US" sz="1400" b="1" spc="40" dirty="0" smtClean="0">
                          <a:solidFill>
                            <a:srgbClr val="231F20"/>
                          </a:solidFill>
                          <a:latin typeface="Franklin Gothic Book" panose="020B0503020102020204" pitchFamily="34" charset="0"/>
                          <a:cs typeface="Calibri"/>
                        </a:rPr>
                        <a:t>?  </a:t>
                      </a:r>
                    </a:p>
                    <a:p>
                      <a:pPr marL="70485" marR="5715" algn="just">
                        <a:lnSpc>
                          <a:spcPts val="1210"/>
                        </a:lnSpc>
                        <a:spcBef>
                          <a:spcPts val="960"/>
                        </a:spcBef>
                      </a:pPr>
                      <a:r>
                        <a:rPr lang="en-US" sz="1100" b="0" spc="40" dirty="0" smtClean="0">
                          <a:solidFill>
                            <a:srgbClr val="231F20"/>
                          </a:solidFill>
                          <a:latin typeface="Palatino Linotype" panose="02040502050505030304" pitchFamily="18" charset="0"/>
                          <a:cs typeface="Calibri"/>
                        </a:rPr>
                        <a:t>The following</a:t>
                      </a:r>
                      <a:r>
                        <a:rPr lang="en-US" sz="1100" b="0" spc="40" baseline="0" dirty="0" smtClean="0">
                          <a:solidFill>
                            <a:srgbClr val="231F20"/>
                          </a:solidFill>
                          <a:latin typeface="Palatino Linotype" panose="02040502050505030304" pitchFamily="18" charset="0"/>
                          <a:cs typeface="Calibri"/>
                        </a:rPr>
                        <a:t> are the expected results of implementing an automated enforcement program.</a:t>
                      </a:r>
                    </a:p>
                    <a:p>
                      <a:pPr lvl="0"/>
                      <a:r>
                        <a:rPr lang="en-US" sz="1100" b="0" baseline="0" dirty="0" smtClean="0">
                          <a:latin typeface="Palatino Linotype" panose="02040502050505030304" pitchFamily="18" charset="0"/>
                          <a:cs typeface="Calibri"/>
                        </a:rPr>
                        <a:t>       -  </a:t>
                      </a:r>
                      <a:r>
                        <a:rPr lang="en-US" sz="1100" baseline="0" dirty="0" smtClean="0">
                          <a:solidFill>
                            <a:schemeClr val="tx1"/>
                          </a:solidFill>
                          <a:effectLst/>
                          <a:latin typeface="Palatino Linotype" panose="02040502050505030304" pitchFamily="18" charset="0"/>
                          <a:ea typeface="+mn-ea"/>
                          <a:cs typeface="+mn-cs"/>
                        </a:rPr>
                        <a:t>Can significantly reduce speeding</a:t>
                      </a:r>
                    </a:p>
                    <a:p>
                      <a:r>
                        <a:rPr lang="en-US" sz="1100" baseline="0" dirty="0" smtClean="0">
                          <a:solidFill>
                            <a:schemeClr val="tx1"/>
                          </a:solidFill>
                          <a:effectLst/>
                          <a:latin typeface="Palatino Linotype" panose="02040502050505030304" pitchFamily="18" charset="0"/>
                          <a:ea typeface="+mn-ea"/>
                          <a:cs typeface="+mn-cs"/>
                        </a:rPr>
                        <a:t>       -  Can substantially reduce crashes </a:t>
                      </a:r>
                    </a:p>
                    <a:p>
                      <a:r>
                        <a:rPr lang="en-US" sz="1100" baseline="0" dirty="0" smtClean="0">
                          <a:solidFill>
                            <a:schemeClr val="tx1"/>
                          </a:solidFill>
                          <a:effectLst/>
                          <a:latin typeface="Palatino Linotype" panose="02040502050505030304" pitchFamily="18" charset="0"/>
                          <a:ea typeface="+mn-ea"/>
                          <a:cs typeface="+mn-cs"/>
                        </a:rPr>
                        <a:t>       -  Ability to continuously enforce the speed limit</a:t>
                      </a:r>
                    </a:p>
                    <a:p>
                      <a:r>
                        <a:rPr lang="en-US" sz="1100" baseline="0" dirty="0" smtClean="0">
                          <a:solidFill>
                            <a:schemeClr val="tx1"/>
                          </a:solidFill>
                          <a:effectLst/>
                          <a:latin typeface="Palatino Linotype" panose="02040502050505030304" pitchFamily="18" charset="0"/>
                          <a:ea typeface="+mn-ea"/>
                          <a:cs typeface="+mn-cs"/>
                        </a:rPr>
                        <a:t>       -  Can be implemented where traditional traffic stops are dangerous or  </a:t>
                      </a:r>
                    </a:p>
                    <a:p>
                      <a:r>
                        <a:rPr lang="en-US" sz="1100" baseline="0" dirty="0" smtClean="0">
                          <a:solidFill>
                            <a:schemeClr val="tx1"/>
                          </a:solidFill>
                          <a:effectLst/>
                          <a:latin typeface="Palatino Linotype" panose="02040502050505030304" pitchFamily="18" charset="0"/>
                          <a:ea typeface="+mn-ea"/>
                          <a:cs typeface="+mn-cs"/>
                        </a:rPr>
                        <a:t>           infeasible</a:t>
                      </a:r>
                    </a:p>
                    <a:p>
                      <a:r>
                        <a:rPr lang="en-US" sz="1100" baseline="0" dirty="0" smtClean="0">
                          <a:solidFill>
                            <a:schemeClr val="tx1"/>
                          </a:solidFill>
                          <a:effectLst/>
                          <a:latin typeface="Palatino Linotype" panose="02040502050505030304" pitchFamily="18" charset="0"/>
                          <a:ea typeface="+mn-ea"/>
                          <a:cs typeface="+mn-cs"/>
                        </a:rPr>
                        <a:t>       -  Increases officer safety</a:t>
                      </a:r>
                    </a:p>
                    <a:p>
                      <a:pPr marL="70485" marR="5715" indent="0" algn="just">
                        <a:lnSpc>
                          <a:spcPts val="1210"/>
                        </a:lnSpc>
                        <a:spcBef>
                          <a:spcPts val="960"/>
                        </a:spcBef>
                        <a:buFont typeface="Arial" panose="020B0604020202020204" pitchFamily="34" charset="0"/>
                        <a:buNone/>
                      </a:pPr>
                      <a:r>
                        <a:rPr lang="en-US" sz="1100" b="0" baseline="0" dirty="0" smtClean="0">
                          <a:latin typeface="Palatino Linotype" panose="02040502050505030304" pitchFamily="18" charset="0"/>
                          <a:cs typeface="Calibri"/>
                        </a:rPr>
                        <a:t>  </a:t>
                      </a:r>
                    </a:p>
                  </a:txBody>
                  <a:tcPr marL="0" marR="0" marT="0" marB="0">
                    <a:lnL w="12699">
                      <a:solidFill>
                        <a:srgbClr val="395F3A"/>
                      </a:solidFill>
                      <a:prstDash val="solid"/>
                    </a:lnL>
                  </a:tcPr>
                </a:tc>
                <a:extLst>
                  <a:ext uri="{0D108BD9-81ED-4DB2-BD59-A6C34878D82A}">
                    <a16:rowId xmlns:a16="http://schemas.microsoft.com/office/drawing/2014/main" val="10003"/>
                  </a:ext>
                </a:extLst>
              </a:tr>
              <a:tr h="7636116">
                <a:tc>
                  <a:txBody>
                    <a:bodyPr/>
                    <a:lstStyle/>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cap="flat" cmpd="sng" algn="ctr">
                      <a:solidFill>
                        <a:srgbClr val="395F3A"/>
                      </a:solidFill>
                      <a:prstDash val="solid"/>
                      <a:round/>
                      <a:headEnd type="none" w="med" len="med"/>
                      <a:tailEnd type="none" w="med" len="med"/>
                    </a:lnR>
                    <a:lnB w="12699">
                      <a:solidFill>
                        <a:srgbClr val="395F3A"/>
                      </a:solidFill>
                      <a:prstDash val="solid"/>
                    </a:lnB>
                    <a:solidFill>
                      <a:schemeClr val="tx2">
                        <a:lumMod val="40000"/>
                        <a:lumOff val="60000"/>
                        <a:alpha val="25000"/>
                      </a:schemeClr>
                    </a:solidFill>
                  </a:tcPr>
                </a:tc>
                <a:tc>
                  <a:txBody>
                    <a:bodyPr/>
                    <a:lstStyle/>
                    <a:p>
                      <a:pPr marL="70485" marR="5715" indent="0" algn="just">
                        <a:lnSpc>
                          <a:spcPts val="1210"/>
                        </a:lnSpc>
                        <a:spcBef>
                          <a:spcPts val="960"/>
                        </a:spcBef>
                        <a:buFont typeface="Arial" panose="020B0604020202020204" pitchFamily="34" charset="0"/>
                        <a:buNone/>
                      </a:pPr>
                      <a:endParaRPr lang="en-US" sz="1100" b="0" dirty="0" smtClean="0">
                        <a:latin typeface="Palatino Linotype" panose="02040502050505030304" pitchFamily="18" charset="0"/>
                        <a:cs typeface="Calibri"/>
                      </a:endParaRPr>
                    </a:p>
                  </a:txBody>
                  <a:tcPr marL="0" marR="0" marT="0" marB="0">
                    <a:lnL w="12699" cap="flat" cmpd="sng" algn="ctr">
                      <a:solidFill>
                        <a:srgbClr val="395F3A"/>
                      </a:solidFill>
                      <a:prstDash val="solid"/>
                      <a:round/>
                      <a:headEnd type="none" w="med" len="med"/>
                      <a:tailEnd type="none" w="med" len="med"/>
                    </a:lnL>
                  </a:tcPr>
                </a:tc>
                <a:extLst>
                  <a:ext uri="{0D108BD9-81ED-4DB2-BD59-A6C34878D82A}">
                    <a16:rowId xmlns:a16="http://schemas.microsoft.com/office/drawing/2014/main" val="2135592008"/>
                  </a:ext>
                </a:extLst>
              </a:tr>
            </a:tbl>
          </a:graphicData>
        </a:graphic>
      </p:graphicFrame>
      <p:pic>
        <p:nvPicPr>
          <p:cNvPr id="30" name="Picture 29"/>
          <p:cNvPicPr>
            <a:picLocks noChangeAspect="1"/>
          </p:cNvPicPr>
          <p:nvPr/>
        </p:nvPicPr>
        <p:blipFill>
          <a:blip r:embed="rId6"/>
          <a:stretch>
            <a:fillRect/>
          </a:stretch>
        </p:blipFill>
        <p:spPr>
          <a:xfrm>
            <a:off x="433293" y="515302"/>
            <a:ext cx="1759779" cy="435589"/>
          </a:xfrm>
          <a:prstGeom prst="rect">
            <a:avLst/>
          </a:prstGeom>
        </p:spPr>
      </p:pic>
      <p:sp>
        <p:nvSpPr>
          <p:cNvPr id="32" name="TextBox 31"/>
          <p:cNvSpPr txBox="1"/>
          <p:nvPr/>
        </p:nvSpPr>
        <p:spPr>
          <a:xfrm>
            <a:off x="496582" y="1126994"/>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pic>
        <p:nvPicPr>
          <p:cNvPr id="2" name="Picture 1"/>
          <p:cNvPicPr>
            <a:picLocks noChangeAspect="1"/>
          </p:cNvPicPr>
          <p:nvPr/>
        </p:nvPicPr>
        <p:blipFill>
          <a:blip r:embed="rId7"/>
          <a:stretch>
            <a:fillRect/>
          </a:stretch>
        </p:blipFill>
        <p:spPr>
          <a:xfrm>
            <a:off x="2766059" y="1714501"/>
            <a:ext cx="4229101" cy="1752600"/>
          </a:xfrm>
          <a:prstGeom prst="rect">
            <a:avLst/>
          </a:prstGeom>
        </p:spPr>
      </p:pic>
      <p:pic>
        <p:nvPicPr>
          <p:cNvPr id="3" name="Picture 2"/>
          <p:cNvPicPr>
            <a:picLocks noChangeAspect="1"/>
          </p:cNvPicPr>
          <p:nvPr/>
        </p:nvPicPr>
        <p:blipFill>
          <a:blip r:embed="rId8"/>
          <a:stretch>
            <a:fillRect/>
          </a:stretch>
        </p:blipFill>
        <p:spPr>
          <a:xfrm>
            <a:off x="2766060" y="3680460"/>
            <a:ext cx="4229100" cy="2689860"/>
          </a:xfrm>
          <a:prstGeom prst="rect">
            <a:avLst/>
          </a:prstGeom>
        </p:spPr>
      </p:pic>
    </p:spTree>
    <p:extLst>
      <p:ext uri="{BB962C8B-B14F-4D97-AF65-F5344CB8AC3E}">
        <p14:creationId xmlns:p14="http://schemas.microsoft.com/office/powerpoint/2010/main" val="36755994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E23TXWV46JPD-235135430-14</_dlc_DocId>
    <_dlc_DocIdUrl xmlns="22ec0dd7-095b-41f2-b8b8-a624496b8c6b">
      <Url>https://outside.vermont.gov/agency/VTRANS/external/docs/_layouts/15/DocIdRedir.aspx?ID=E23TXWV46JPD-235135430-14</Url>
      <Description>E23TXWV46JPD-235135430-14</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C2DCFD-2735-401B-9493-449E2CFFAD48}"/>
</file>

<file path=customXml/itemProps2.xml><?xml version="1.0" encoding="utf-8"?>
<ds:datastoreItem xmlns:ds="http://schemas.openxmlformats.org/officeDocument/2006/customXml" ds:itemID="{628E0ADB-9DF3-467A-88DA-FDBE48AC503D}"/>
</file>

<file path=customXml/itemProps3.xml><?xml version="1.0" encoding="utf-8"?>
<ds:datastoreItem xmlns:ds="http://schemas.openxmlformats.org/officeDocument/2006/customXml" ds:itemID="{66C8FCCD-FE49-4EE8-B9C6-373B7F6B341C}"/>
</file>

<file path=customXml/itemProps4.xml><?xml version="1.0" encoding="utf-8"?>
<ds:datastoreItem xmlns:ds="http://schemas.openxmlformats.org/officeDocument/2006/customXml" ds:itemID="{DA865D3E-199A-4BC5-A101-02F031F43567}"/>
</file>

<file path=docProps/app.xml><?xml version="1.0" encoding="utf-8"?>
<Properties xmlns="http://schemas.openxmlformats.org/officeDocument/2006/extended-properties" xmlns:vt="http://schemas.openxmlformats.org/officeDocument/2006/docPropsVTypes">
  <Template/>
  <TotalTime>813</TotalTime>
  <Words>653</Words>
  <Application>Microsoft Office PowerPoint</Application>
  <PresentationFormat>Custom</PresentationFormat>
  <Paragraphs>122</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Nyquist, Bruce</cp:lastModifiedBy>
  <cp:revision>35</cp:revision>
  <cp:lastPrinted>2017-07-31T19:19:32Z</cp:lastPrinted>
  <dcterms:created xsi:type="dcterms:W3CDTF">2016-10-05T18:36:23Z</dcterms:created>
  <dcterms:modified xsi:type="dcterms:W3CDTF">2017-08-22T13:26:21Z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dd6b90fa-224a-45c0-ac17-d8b8fff888fe</vt:lpwstr>
  </property>
</Properties>
</file>